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73" r:id="rId4"/>
    <p:sldId id="258" r:id="rId5"/>
    <p:sldId id="259" r:id="rId6"/>
    <p:sldId id="263" r:id="rId7"/>
    <p:sldId id="278" r:id="rId8"/>
    <p:sldId id="267" r:id="rId9"/>
    <p:sldId id="279" r:id="rId10"/>
    <p:sldId id="280" r:id="rId11"/>
    <p:sldId id="260" r:id="rId12"/>
    <p:sldId id="262" r:id="rId13"/>
    <p:sldId id="281" r:id="rId14"/>
    <p:sldId id="257" r:id="rId15"/>
    <p:sldId id="264" r:id="rId16"/>
    <p:sldId id="265" r:id="rId17"/>
    <p:sldId id="268" r:id="rId18"/>
    <p:sldId id="266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D785ECC-237E-4EA3-9386-CC8D07D5E394}">
          <p14:sldIdLst>
            <p14:sldId id="256"/>
            <p14:sldId id="277"/>
            <p14:sldId id="273"/>
            <p14:sldId id="258"/>
            <p14:sldId id="259"/>
            <p14:sldId id="263"/>
            <p14:sldId id="278"/>
            <p14:sldId id="267"/>
            <p14:sldId id="279"/>
            <p14:sldId id="280"/>
            <p14:sldId id="260"/>
            <p14:sldId id="262"/>
            <p14:sldId id="281"/>
            <p14:sldId id="257"/>
            <p14:sldId id="264"/>
            <p14:sldId id="265"/>
            <p14:sldId id="268"/>
            <p14:sldId id="26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5BBB-B095-4306-82DF-8D966D7361D1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E1584B-3D7E-4F5D-B4B0-D552920F673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zedszkola-zloto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70113" y="5043533"/>
            <a:ext cx="9358690" cy="1646302"/>
          </a:xfrm>
        </p:spPr>
        <p:txBody>
          <a:bodyPr/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Zebranie organizacyjne </a:t>
            </a:r>
            <a:r>
              <a:rPr lang="pl-PL" sz="4800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 rodzicami dzieci nowoprzyjętych do przedszkola na rok szkolny </a:t>
            </a:r>
            <a:r>
              <a:rPr lang="pl-PL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2020/21</a:t>
            </a:r>
            <a:r>
              <a:rPr lang="pl-PL" sz="4800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czerwiec 2020</a:t>
            </a:r>
            <a:endParaRPr lang="pl-PL" sz="3600" b="1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36" y="91274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0" y="525589"/>
            <a:ext cx="2707963" cy="192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Zwyczaje przedszkola </a:t>
            </a:r>
            <a:endParaRPr lang="pl-PL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1.DZIEŃ PRZEDSZKOLAKA 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PASOWANIE NA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PRZEDSZKOLAKA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OLIMPIADA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SPORTOWA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KONKURSY: PLASTYCZNE, RECYTATORSKIE, KONKURS TAŃCA 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FESTIWAL PIOSENKI PRZEDSZKOLNEJ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PRZEGLĄD TEATRÓW DZIECIĘCYCH - PINOKIO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SPOTKANIA OTWARTE DLA RODZICÓW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PORADY I KONSULTACJE DLA RODZICÓW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UDZIAŁ W AKCJACH CHARTYTATYWNYCH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KIERMASZE ŚWIĄTECZNE</a:t>
            </a:r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56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0907" y="220717"/>
            <a:ext cx="8596668" cy="75674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z rodzicami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0907" y="832569"/>
            <a:ext cx="11260014" cy="62562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altLang="pl-PL" sz="5600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Praca wychowawczo-dydaktyczna przedszkola oparta jest na ścisłej współpracy z rodzicami głównie a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by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dążyć do ujednolicenia oddziaływań wychowawczych w przedszkolu i domu rodzinnym. Na początku roku szkolnego poznacie Państwo szczegółowo zasady panujące w przedszkolu i w grupie przedszkolnej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 Oto przykłady współpracy z rodzicami:</a:t>
            </a:r>
            <a:endParaRPr lang="pl-PL" altLang="pl-PL" sz="5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zebrania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ogólne z rodzicami oraz z Radą Rodziców,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zebrania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grupowe,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zajęcia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adaptacyjne dla dzieci nowoprzyjętych do przedszkola,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konsultacje indywidualne z inicjatywy nauczyciela, dyrektora lub rodzica,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prowadzenie kącika dla rodziców, m.in.: 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gazetki, eksponowanie prac dzieci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strona internetowa przedszkola,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organizacja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 prowadzenie zajęć otwartych dla rodziców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organizacja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uroczystości przedszkolnych, włączanie rodziców w 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organizację tych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imprez,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udział  w organizacji akcji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przedszkolnych, konkursów, wycieczek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zaangażowanie rodziców w pracę na rzecz przedszkola i grup, m.in.: 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pomoc w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przeprowadzaniu remontów, sponsorowanie zakupu mebli, zabawek,</a:t>
            </a:r>
          </a:p>
          <a:p>
            <a:pPr>
              <a:lnSpc>
                <a:spcPct val="120000"/>
              </a:lnSpc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pomocy dydaktycznych itp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Zachęcamy Rodziców do </a:t>
            </a: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aktywnego udziału w życiu przedszkola. </a:t>
            </a:r>
            <a:r>
              <a:rPr lang="pl-PL" altLang="pl-PL" sz="5600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pl-PL" altLang="pl-PL" sz="5600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pl-PL" alt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 przedszkolu funkcjonuje </a:t>
            </a:r>
            <a:r>
              <a:rPr lang="pl-PL" altLang="pl-PL" sz="5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Stowarzyszenie Przyjaciół Przedszkola </a:t>
            </a:r>
            <a:r>
              <a:rPr lang="pl-PL" altLang="pl-PL" sz="5600" b="1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nr </a:t>
            </a:r>
            <a:r>
              <a:rPr lang="pl-PL" altLang="pl-PL" sz="5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4</a:t>
            </a:r>
            <a:r>
              <a:rPr lang="pl-PL" altLang="pl-PL" sz="5600" b="1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oraz </a:t>
            </a:r>
            <a:r>
              <a:rPr lang="pl-PL" altLang="pl-PL" sz="5600" b="1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Rada Rodziców</a:t>
            </a:r>
            <a:r>
              <a:rPr lang="pl-PL" alt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które wspomagają przedszkole. </a:t>
            </a:r>
            <a:r>
              <a:rPr lang="pl-PL" altLang="pl-PL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                            Dzięki </a:t>
            </a:r>
            <a:r>
              <a:rPr lang="pl-PL" alt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ich wsparciu  możliwe jest organizowanie </a:t>
            </a:r>
            <a:r>
              <a:rPr lang="pl-PL" altLang="pl-PL" sz="5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imprez </a:t>
            </a:r>
            <a:r>
              <a:rPr lang="pl-PL" altLang="pl-PL" sz="5600" b="1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dla dzieci- rozrywkowych i kulturalnych- koncerty, teatrzyki, wycieczki, konkursy</a:t>
            </a:r>
            <a:r>
              <a:rPr lang="pl-PL" alt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 </a:t>
            </a:r>
            <a:r>
              <a:rPr lang="pl-PL" altLang="pl-PL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Ważna </a:t>
            </a:r>
            <a:r>
              <a:rPr lang="pl-PL" alt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jest dla nas  współpraca ze wszystkimi rodzicami, którzy aktywnie uczestniczą w życiu </a:t>
            </a:r>
            <a:r>
              <a:rPr lang="pl-PL" altLang="pl-PL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przedszkola. </a:t>
            </a:r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21" y="1841697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500" y="157656"/>
            <a:ext cx="8596668" cy="69368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przygotować dziecko na spotkanie             z przedszkolem: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4064" y="987973"/>
            <a:ext cx="9959135" cy="612753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pl-PL" sz="1600" b="1" dirty="0">
                <a:solidFill>
                  <a:srgbClr val="002060"/>
                </a:solidFill>
              </a:rPr>
              <a:t>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Rodzice mają przed sobą ważne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zadanie: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ułatwienie dzieciom przekroczenie progu przedszkola.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Już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wakacje starajmy się, o ile to możliwe wprowadzać podobny do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przedszkolnego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rytm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dnia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przyzwyczajajmy dziecko do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samodzielności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wyręczanie dziecka niczego mu nie daje, wręcz przeciwnie staje się ono ciągle od kogoś zależne.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Zachęcajmy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samo jadło, myło i wycierało ręce i buzię, korzystało z toalety, rozbierało się i ubierało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Spróbujmy pobawić się w przedszkole zaglądając do przedszkolnego rozkładu dnia,np. przed jedzeniem myjemy ręce, siadamy do stołu i życzymy „smacznego”, po jedzeniu mówimy:„dziekuję”, rozbieramy sie do drzemki po obiedzie itd. I zapweniajmy, że zawsze jeśli dziecko ma  z czymś kłopot prosi panią o pomoc.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doświadczenia wiemy jednak, że największym problemem jest to, że dzieci coraz częściej nie potrafią słuchać 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tego,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 się do nich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mówi. Pracujmy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 nad tym, by dziecko reagowało na prośby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polecenia dorosłych-  to bardzo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 głównie ze względu na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dzieci.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Dobrze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przygotowane dziecko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przede wszystkim zaś przyjaźnie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nastawione,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łatwiej zniesie rozstanie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rodzicami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 </a:t>
            </a:r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doskonale wyczuwają stan psychiczny rodziców- starajmy się zapanować nad zdenerwowaniem, by nie udzieliło się to dziecku, rozmawiajmy o przedszkolu jak o fascynującej przygodzie. </a:t>
            </a:r>
            <a:b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96091"/>
            <a:ext cx="8596668" cy="163430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przygotować dziecko na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                                        z przedszkolem c.d.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766354"/>
            <a:ext cx="8596668" cy="69233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600" dirty="0"/>
          </a:p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wprowadzanie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domu stałego rytmu dnia,</a:t>
            </a: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przyzwyczajenie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dziecka do przebywania w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innym miejscu niż dom i do rozstania z rodzicami , np. pozostawienie pod opieką  cioci, babci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tp.</a:t>
            </a:r>
            <a:endParaRPr lang="pl-PL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uczenie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dziecka w domu czynności samoobsługowych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przyzwyczajenie dziecka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urozmaiconych potraw, skończmy z rozdrabnianiem pokarmów, już trzylatek może swobodnie gryźć pokarmy;</a:t>
            </a: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oswajanie dziecka z informacją, że w przedszkolu będzie spędzało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 w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towarzystwie innych dzieci i pań nauczycielek,</a:t>
            </a: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wizyt w przedszkolu –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tylko oglądanie budynku z zewnątrz</a:t>
            </a:r>
            <a:endParaRPr lang="pl-PL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dziecka,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będzie odebrane w umówionym terminie,</a:t>
            </a: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spokojne rozstanie z dzieckiem, zawarcie umów,</a:t>
            </a: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zabawy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dzieckiem w przedszkole w domu – przedstawienie atrakcyjności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nowego miejsca pobytu, nigdy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straszmy dziecka przedszkolem</a:t>
            </a:r>
          </a:p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akceptacja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płaczu dziecka przez rodziców – jako naturalnej zdrowej relacji na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nową sytuację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(nie należy dziecka zawstydzać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okazujmy dzieciom własnych rozterek zostawiając je w przedszkolu, przekazujemy im wtedy swoje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lęki; </a:t>
            </a: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witamy i żegnamy dziecko zawsze UŚMIECHEM!</a:t>
            </a:r>
            <a:endParaRPr lang="pl-PL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89" y="1"/>
            <a:ext cx="20203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927" y="8408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KONTAKT Z PRZEDSZKOLEM</a:t>
            </a:r>
            <a:endParaRPr lang="pl-PL" sz="4400" b="1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9982" y="1008993"/>
            <a:ext cx="6185921" cy="60381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75"/>
              </a:spcBef>
              <a:buSzPct val="100000"/>
              <a:defRPr/>
            </a:pPr>
            <a:r>
              <a:rPr lang="pl-PL" alt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Adres </a:t>
            </a:r>
            <a:r>
              <a:rPr lang="pl-PL" alt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przedszkola</a:t>
            </a:r>
            <a:r>
              <a:rPr lang="pl-PL" altLang="pl-PL" sz="3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sz="3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pl-PL" altLang="pl-PL" sz="3200" b="1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pl-PL" alt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Publiczne  Przedszkole </a:t>
            </a:r>
            <a:r>
              <a:rPr lang="pl-PL" alt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nr 4</a:t>
            </a: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endParaRPr lang="pl-PL" altLang="pl-PL" sz="2000" b="1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pl-PL" alt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ul. Królowej Jadwigi </a:t>
            </a:r>
            <a:r>
              <a:rPr lang="pl-PL" alt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54, </a:t>
            </a: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pl-PL" alt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77 - 400 Złotów</a:t>
            </a: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endParaRPr lang="pl-PL" altLang="pl-PL" sz="2000" b="1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75"/>
              </a:spcBef>
              <a:buSzPct val="100000"/>
              <a:defRPr/>
            </a:pPr>
            <a:r>
              <a:rPr lang="pl-PL" alt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Telefony</a:t>
            </a:r>
            <a:endParaRPr lang="pl-PL" altLang="pl-PL" sz="2400" b="1" dirty="0">
              <a:solidFill>
                <a:srgbClr val="00206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Tel. 67 263 27 </a:t>
            </a:r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05- budynek główny, dyrekcja</a:t>
            </a: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intendent</a:t>
            </a: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Tel. 67 350 95 </a:t>
            </a:r>
            <a:r>
              <a:rPr lang="pl-PL" altLang="pl-PL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80- oddziały w SP nr 3</a:t>
            </a: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endParaRPr lang="pl-PL" altLang="pl-PL" b="1" dirty="0" smtClean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75"/>
              </a:spcBef>
              <a:buSzPct val="100000"/>
              <a:defRPr/>
            </a:pPr>
            <a:r>
              <a:rPr lang="pl-PL" alt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Strona internetowa i adres e-mail</a:t>
            </a:r>
          </a:p>
          <a:p>
            <a:pPr marL="0" indent="0" algn="ctr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endParaRPr lang="pl-PL" altLang="pl-PL" b="1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pl-PL" altLang="pl-PL" sz="2000" b="1" u="sng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hlinkClick r:id="rId2"/>
              </a:rPr>
              <a:t>www.przedszkola-zlotow.pl</a:t>
            </a:r>
            <a:endParaRPr lang="pl-PL" altLang="pl-PL" sz="2000" b="1" u="sng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  <a:hlinkClick r:id="rId2"/>
            </a:endParaRP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en-US" alt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e-mail: p4@przedszkola-zlotow.pl</a:t>
            </a:r>
          </a:p>
          <a:p>
            <a:pPr marL="0" indent="0">
              <a:lnSpc>
                <a:spcPct val="80000"/>
              </a:lnSpc>
              <a:spcBef>
                <a:spcPts val="675"/>
              </a:spcBef>
              <a:buSzPct val="100000"/>
              <a:buNone/>
              <a:defRPr/>
            </a:pPr>
            <a:r>
              <a:rPr lang="en-US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00" y="2983865"/>
            <a:ext cx="4489190" cy="314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40" y="0"/>
            <a:ext cx="1701942" cy="17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4479" y="178676"/>
            <a:ext cx="8596668" cy="861848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Nasze sale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6" y="1040524"/>
            <a:ext cx="4272302" cy="2599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749" y="1820512"/>
            <a:ext cx="4629525" cy="337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57" y="3918858"/>
            <a:ext cx="4272302" cy="255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41738"/>
            <a:ext cx="8596668" cy="76725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Łazienki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66" y="3805296"/>
            <a:ext cx="4022725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6" y="3727876"/>
            <a:ext cx="4022725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86" y="1213712"/>
            <a:ext cx="395922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 zabaw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540" y="2525645"/>
            <a:ext cx="3881438" cy="269094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0015" y="2522579"/>
            <a:ext cx="4882767" cy="25546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4495" y="2189692"/>
            <a:ext cx="5964064" cy="280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6314" y="325820"/>
            <a:ext cx="8596668" cy="13208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Kuchnia i zmywalnie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2" y="1152634"/>
            <a:ext cx="4022725" cy="301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68" y="2976070"/>
            <a:ext cx="4022725" cy="301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zakończenie</a:t>
            </a:r>
          </a:p>
          <a:p>
            <a:pPr marL="0" indent="0" algn="ctr">
              <a:buNone/>
            </a:pPr>
            <a:endParaRPr lang="pl-PL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Życzę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aństwu dobrej współpracy z nauczycielami                                      oraz całym personelem naszego przedszkola w atmosferze wzajemnego zaufania i szacunku.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Ufam, że dzieci w naszej placówce spędzą wiele miłych chwil, rozwiną swoje zainteresowania i umiejętności.</a:t>
            </a:r>
          </a:p>
          <a:p>
            <a:pPr marL="0" indent="0" algn="ctr">
              <a:buNone/>
            </a:pPr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zobaczenia w przedszkolu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owita Bednarska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yrektor przedszkola</a:t>
            </a:r>
          </a:p>
          <a:p>
            <a:endParaRPr lang="en-US" dirty="0"/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969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44877" y="557348"/>
            <a:ext cx="8596668" cy="13208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pl-PL" sz="4000" b="1" dirty="0" smtClean="0"/>
              <a:t> zebrania               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20388" y="1619794"/>
            <a:ext cx="7253613" cy="4421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1. O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przedszkolu słów kilka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Rozkład dnia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Odpłatność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przedszkole. </a:t>
            </a:r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Przyprowadzanie i odbiór dziecka z przedszkola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Wyprawka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przedszkola.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Oferta edukacyjna. </a:t>
            </a:r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Zwyczaje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przedszkola. </a:t>
            </a:r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z rodzicami. </a:t>
            </a:r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Jak przygotować dziecko na spotkanie z przedszkolem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z przedszkolem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Kilka zdjęć… </a:t>
            </a:r>
            <a:endParaRPr lang="pl-PL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60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en-US" b="1" dirty="0"/>
              <a:t>Drodzy </a:t>
            </a:r>
            <a:r>
              <a:rPr lang="pl-PL" altLang="en-US" b="1" dirty="0" smtClean="0"/>
              <a:t>Rodzice  </a:t>
            </a:r>
            <a:endParaRPr lang="pl-PL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748937"/>
            <a:ext cx="8596630" cy="5292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altLang="en-US" sz="2000" b="1" dirty="0"/>
          </a:p>
          <a:p>
            <a:pPr marL="0" indent="0">
              <a:buNone/>
            </a:pPr>
            <a:endParaRPr lang="pl-PL" altLang="en-US" sz="2000" b="1" dirty="0" smtClean="0"/>
          </a:p>
          <a:p>
            <a:pPr marL="0" indent="0">
              <a:buNone/>
            </a:pPr>
            <a:r>
              <a:rPr lang="pl-PL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 </a:t>
            </a:r>
            <a:r>
              <a:rPr lang="pl-PL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zaufanie, jakim nas obdarzyliście</a:t>
            </a:r>
            <a:r>
              <a:rPr lang="pl-PL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</a:t>
            </a:r>
            <a:r>
              <a:rPr lang="pl-PL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Zdajemy sobie sprawę, że pierwsze dni w </a:t>
            </a:r>
            <a:r>
              <a:rPr lang="pl-PL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przedszkolu                                                                 </a:t>
            </a:r>
            <a:r>
              <a:rPr lang="pl-PL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dla Waszej pociechy, jak również dla Was okresem trudnym </a:t>
            </a:r>
            <a:r>
              <a:rPr lang="pl-PL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i </a:t>
            </a:r>
            <a:r>
              <a:rPr lang="pl-PL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pełnym niepokojów. Dziecko zmieni swe najbliższe otoczenie, wkroczy w nieznany świat pełen obcych dzieci i dorosłych, gdzie obowiązują nowe zasady. Dla Was natomiast ulegnie zmianie organizacja życia codziennego. My ze swojej strony postaramy się zapewnić Waszym małym Skarbom, jak najlepsze warunki zdrowotne i wychowawcze – otaczając je serdecznością, fachową opieką oraz dając im poczucie bezpieczeństwa.</a:t>
            </a:r>
          </a:p>
          <a:p>
            <a:pPr marL="0" indent="0">
              <a:buNone/>
            </a:pPr>
            <a:r>
              <a:rPr lang="pl-PL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oto garść bardzo ważnych informacji na początek.....</a:t>
            </a:r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38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1782" y="567558"/>
            <a:ext cx="8596668" cy="13208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 przedszkolu słów kilka: </a:t>
            </a:r>
            <a:endParaRPr lang="pl-PL" sz="4000" b="1" dirty="0">
              <a:solidFill>
                <a:srgbClr val="0070C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815" y="1478261"/>
            <a:ext cx="11041700" cy="5149356"/>
          </a:xfrm>
        </p:spPr>
        <p:txBody>
          <a:bodyPr>
            <a:normAutofit fontScale="9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Przedszkole jest placówką zarządzaną i finansowaną przez Gminę Miasto 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Złotów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pod nadzorem pedagogicznym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Kuratorium Oświaty w Poznaniu. </a:t>
            </a:r>
            <a:endParaRPr lang="pl-PL" altLang="pl-PL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Przedszkole: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jest placówka publiczną  i działa w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oparciu o Statut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 na stronie internetowej przedszkola)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</a:t>
            </a:r>
            <a:r>
              <a:rPr lang="pl-PL" altLang="pl-PL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należy go poznać</a:t>
            </a:r>
            <a:r>
              <a:rPr lang="pl-PL" altLang="pl-PL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aby wiedzieć jak</a:t>
            </a:r>
            <a:r>
              <a:rPr lang="pl-PL" altLang="pl-PL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pracujemy, jakie są prawa i obowiązki przedszkola ale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również              i rodziców,</a:t>
            </a:r>
            <a:endParaRPr lang="pl-PL" altLang="pl-PL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zapewnia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opiekę wychowawczą i dydaktyczną dla dzieci w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wieku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od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3 do 6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lat przez cały rok z wyłączeniem przerwy wakacyjnej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 mieści się  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 dwóch budynkach –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5 oddziałów w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budynku przedszkola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oraz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3 oddziały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 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części  budynku Szkoły Podstawowej nr 3 ,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 każdą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grupą dzieci zajmują się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w sumie dwie lub trzy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nauczycielki-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inna pani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do 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południa , inna </a:t>
            </a: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 </a:t>
            </a:r>
            <a:r>
              <a:rPr lang="pl-PL" alt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południu oraz pomoc nauczyciela.</a:t>
            </a:r>
          </a:p>
          <a:p>
            <a:endParaRPr lang="pl-PL" dirty="0"/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09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6634" y="0"/>
            <a:ext cx="11330151" cy="61327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64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Poznając rozkład dnia będziecie Państwo wiedzieli co w danym momencie dnia dzieje się w przedszkolu </a:t>
            </a:r>
            <a:r>
              <a:rPr lang="pl-PL" altLang="pl-PL" sz="9600" b="1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ROZKŁAD </a:t>
            </a:r>
            <a:r>
              <a:rPr lang="pl-PL" altLang="pl-PL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DNIA</a:t>
            </a:r>
            <a:r>
              <a:rPr lang="pl-PL" altLang="pl-PL" sz="64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sz="64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sz="74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Przedszkole </a:t>
            </a:r>
            <a:r>
              <a:rPr lang="pl-PL" altLang="pl-PL" sz="7400" b="1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jest czynne od poniedziałku do piątku  </a:t>
            </a:r>
            <a:r>
              <a:rPr lang="pl-PL" altLang="pl-PL" sz="74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od </a:t>
            </a:r>
            <a:r>
              <a:rPr lang="pl-PL" altLang="pl-PL" sz="7400" b="1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godz</a:t>
            </a:r>
            <a:r>
              <a:rPr lang="pl-PL" altLang="pl-PL" sz="74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 6.30 do 16.30</a:t>
            </a:r>
            <a:r>
              <a:rPr lang="pl-PL" altLang="pl-PL" sz="7400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6.30-7.00 -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schodzenie się dzieci, zabawy indywidualne lub w małych grupach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 praca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 dziećmi zdolnymi  oraz ćwiczenia 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wyrównawcze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7.00- 8.00- 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zapowiedź zadań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edukacyjnych na cały dzień , ćwiczenia poranne, 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śniadanie, czynności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higieniczne 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8.30- </a:t>
            </a: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9.30-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zajęcia  i zabawy- realizacja zadań z zakresu edukacji społeczno- moralnej, zdrowotnej, ruchowej, matematycznej, muzycznej, technicznej, kulturowo-estetycznej, komunikacyjnej przyrodniczej, mowy i myślenia, przygotowania do pisania i czytania według Podstawy programowej wychowania przedszkolnego oraz  wybranych programów wychowania przedszkolnego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9.30- 10.00-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drugie śniadanie, czynności higieniczne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sz="5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10.00-11.30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swobodne zabawy i zabawy inicjowane przez 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nauczycielkę,  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spacery, wycieczki, zabawy na placu zabaw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11.30-12.00-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czynności higieniczne , obiad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12.30- 14.30-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5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dzieci młodsze: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słuchanie baśni, bajek , legend i odpoczynek 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po obiedzie - leżakowanie,</a:t>
            </a:r>
            <a:r>
              <a:rPr lang="pl-PL" altLang="pl-PL" sz="5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dzieci </a:t>
            </a:r>
            <a:r>
              <a:rPr lang="pl-PL" altLang="pl-PL" sz="5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starsze: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słuchanie baśni, bajek, legend, 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relaks. Zajęcia 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 małych grupach, zabawy według zainteresowań, ćwiczenia utrwalające, wspomagające, zajęcia dodatkowe, spacery, wycieczki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14.30-15.00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 podwieczorek, czynności higieniczne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15.00-16.30-</a:t>
            </a:r>
            <a:r>
              <a:rPr lang="pl-PL" altLang="pl-PL" sz="5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zabawy dowolne z wykorzystaniem gier planszowych, układanek, rysowanie,  przy sprzyjającej aurze zabawy na placu </a:t>
            </a:r>
            <a:r>
              <a:rPr lang="pl-PL" altLang="pl-PL" sz="5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zabaw</a:t>
            </a:r>
            <a:r>
              <a:rPr lang="pl-PL" altLang="pl-PL" sz="56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sz="56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                 Poprosimy Państwa o pisemne  upoważnienie osób dorosłych do odbioru dziecka</a:t>
            </a:r>
            <a:endParaRPr lang="pl-PL" altLang="pl-PL" sz="5600" b="1" dirty="0">
              <a:solidFill>
                <a:srgbClr val="FF0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SzPct val="100000"/>
              <a:defRPr/>
            </a:pPr>
            <a:endParaRPr lang="pl-PL" altLang="pl-PL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SzPct val="100000"/>
              <a:buNone/>
              <a:defRPr/>
            </a:pPr>
            <a:r>
              <a:rPr lang="pl-PL" altLang="pl-PL" b="1" dirty="0" smtClean="0">
                <a:solidFill>
                  <a:srgbClr val="FF0000"/>
                </a:solidFill>
              </a:rPr>
              <a:t>   </a:t>
            </a:r>
            <a:endParaRPr lang="pl-PL" altLang="pl-PL" b="1" dirty="0">
              <a:solidFill>
                <a:srgbClr val="FF0000"/>
              </a:solidFill>
            </a:endParaRPr>
          </a:p>
          <a:p>
            <a:pPr marL="341630">
              <a:lnSpc>
                <a:spcPct val="80000"/>
              </a:lnSpc>
              <a:spcBef>
                <a:spcPts val="450"/>
              </a:spcBef>
              <a:buSzPct val="100000"/>
              <a:defRPr/>
            </a:pPr>
            <a:endParaRPr lang="pl-PL" alt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68165"/>
            <a:ext cx="8596668" cy="683172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Odpłatność za przedszkole 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003" y="1004450"/>
            <a:ext cx="9738418" cy="60900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550"/>
              </a:spcBef>
              <a:buClr>
                <a:srgbClr val="002060"/>
              </a:buClr>
              <a:buSzPct val="100000"/>
              <a:defRPr/>
            </a:pP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Przedszkole jest placówka zarządzaną i finansowaną przez Gminę Miasto  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Złotów, odpłatność za przedszkole reguluje Uchwała Rady </a:t>
            </a: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iejskiej w Złotowie</a:t>
            </a:r>
            <a:endParaRPr lang="pl-PL" altLang="pl-PL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550"/>
              </a:spcBef>
              <a:buClr>
                <a:srgbClr val="002060"/>
              </a:buClr>
              <a:buSzPct val="100000"/>
              <a:defRPr/>
            </a:pP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Opłata uiszczana przez rodziców składa się z opłaty za wyżywienie dziecka 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</a:t>
            </a:r>
            <a:r>
              <a:rPr lang="pl-PL" altLang="pl-PL" sz="2400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r>
              <a:rPr lang="pl-PL" alt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becnie </a:t>
            </a:r>
            <a:r>
              <a:rPr lang="pl-PL" altLang="pl-PL" sz="2400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stawka żywieniowa wynosi 8 zł dziennie( śniadanie, II śniadanie, </a:t>
            </a:r>
            <a:r>
              <a:rPr lang="pl-PL" alt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obiad                </a:t>
            </a:r>
            <a:r>
              <a:rPr lang="pl-PL" altLang="pl-PL" sz="2400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 podwieczorek)</a:t>
            </a:r>
            <a:r>
              <a:rPr lang="pl-PL" altLang="pl-PL" sz="24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pl-PL" altLang="pl-PL" sz="24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sz="24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oraz z  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opłaty za rzeczywisty czas pobytu dziecka w przedszkolu. </a:t>
            </a: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Opłata naliczana jest przy pomocy systemu informatycznego- </a:t>
            </a:r>
            <a:r>
              <a:rPr lang="pl-PL" altLang="pl-PL" sz="2400" i="1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czytnika </a:t>
            </a:r>
            <a:r>
              <a:rPr lang="pl-PL" altLang="pl-PL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kart</a:t>
            </a:r>
            <a:r>
              <a:rPr lang="pl-PL" altLang="pl-PL" sz="2400" dirty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l-PL" alt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 wynosi 1 zł za każdą godzinę powyżej 5 godzin pobytu dziecka.  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Każdy    </a:t>
            </a: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 Państwa będzie posiadał kartę do czytnika , za  pomocą której wejdzie do przedszkola i w ten sposób zarejestruje obecność dziecka 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 </a:t>
            </a: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przedszkolu, wychodząc natomiast odznaczy kartą wyjście dziecka 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 </a:t>
            </a: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przedszkola.</a:t>
            </a:r>
          </a:p>
          <a:p>
            <a:pPr>
              <a:lnSpc>
                <a:spcPct val="150000"/>
              </a:lnSpc>
              <a:spcBef>
                <a:spcPts val="550"/>
              </a:spcBef>
              <a:buClr>
                <a:srgbClr val="002060"/>
              </a:buClr>
              <a:buSzPct val="100000"/>
              <a:defRPr/>
            </a:pP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Inne opłaty: Rada Rodziców</a:t>
            </a:r>
            <a:r>
              <a:rPr lang="pl-PL" altLang="pl-P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Karty Pracy, </a:t>
            </a:r>
            <a:r>
              <a:rPr lang="pl-PL" altLang="pl-PL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wpłaty na przybory plastyczne.</a:t>
            </a:r>
          </a:p>
          <a:p>
            <a:endParaRPr lang="pl-PL" dirty="0"/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0"/>
            <a:ext cx="1506583" cy="14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133241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PRZYPROWADZANIE I ODBIÓR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DZIECKA             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 PRZEDSZKOLA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80458"/>
            <a:ext cx="8596668" cy="42038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Dziecko </a:t>
            </a:r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być przyprowadzane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odbierane z przedszkola przez:</a:t>
            </a: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rodziców lub opiekunów prawnych;</a:t>
            </a: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inną osobę pełnoletnią upoważnioną przez rodziców na piśmie, gdyż tylko osoba</a:t>
            </a:r>
          </a:p>
          <a:p>
            <a:pPr marL="0" indent="0">
              <a:buNone/>
            </a:pP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pełnoletnia w świetle art. 11 Kodeksu Cywilnego posiada zdolność do </a:t>
            </a:r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 prawnych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wymienione w punktach 1 – 2 muszą być trzeźwe;</a:t>
            </a: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obowiązkiem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przyprowadzającej dziecko do przedszkola jest </a:t>
            </a:r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 go do sali</a:t>
            </a:r>
            <a:endParaRPr lang="pl-PL" sz="6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niedopuszczalne jest pozostawienie dzieci na </a:t>
            </a:r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terenie przedszkola lub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budynkiem placówki;</a:t>
            </a: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personel przedszkola sprawuje opiekę nad dzieckiem od chwili przekazania go</a:t>
            </a:r>
          </a:p>
          <a:p>
            <a:pPr marL="0" indent="0">
              <a:buNone/>
            </a:pP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pracownikowi placówki do chwili odebrania przez rodzica lub osobę </a:t>
            </a:r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upoważnioną</a:t>
            </a:r>
            <a:endParaRPr lang="pl-PL" sz="6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 zobowiązany jest do pobrania pisemnych oświadczeń od rodziców lub prawnych </a:t>
            </a:r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opiekunów ; nie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obowiązują upoważnienia telefoniczne;</a:t>
            </a: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rodzic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przestrzega godzin przyprowadzania i odbioru dziecka z przedszkola </a:t>
            </a:r>
            <a:endParaRPr lang="pl-PL" sz="6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rodzice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zobowiązani są do powiadomienia przedszkola o czasie nieobecności </a:t>
            </a:r>
            <a:r>
              <a:rPr lang="pl-PL" sz="6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dziecka w </a:t>
            </a:r>
            <a:r>
              <a:rPr lang="pl-PL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placówce</a:t>
            </a:r>
            <a:r>
              <a:rPr lang="pl-PL" sz="6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16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8051" y="262758"/>
            <a:ext cx="8596668" cy="78827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Wyprawka do przedszkola 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99" y="809296"/>
            <a:ext cx="10151639" cy="6232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Pościel z poduszką i kołderką  - </a:t>
            </a:r>
            <a:r>
              <a:rPr lang="pl-PL" sz="2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podpisana!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wymiary: dł.2,5m szer. 80 cm ).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Rodzice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zabierają ją do prania </a:t>
            </a:r>
            <a:r>
              <a:rPr lang="pl-PL" sz="2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 w tygodniu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wtedy, kiedy dziecko zachoruje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piżamka – </a:t>
            </a:r>
            <a:r>
              <a:rPr lang="pl-PL" sz="20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podpisana</a:t>
            </a:r>
            <a:endParaRPr lang="pl-PL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spodnie lub spódniczka, bluza, bluzeczka  z krótkim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rękawem –</a:t>
            </a:r>
            <a:b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czyli ubiór „na cebulkę” wygodne buty - wygoda najważniejsza,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kapcie – </a:t>
            </a:r>
            <a:r>
              <a:rPr lang="pl-PL" sz="20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podpisane</a:t>
            </a:r>
            <a:endParaRPr lang="pl-PL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 ubrań na zmianę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gdyby zdarzyła się „wpadka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UBRANIA 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koniecznie podpisane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powinny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znajdować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w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szatni w woreczku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szczoteczka do mycia ząbków, oraz kubek – opisany imieniem lub inicjałami dziecka,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zabawki, biżuteria i inne drobne elementy zostają w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domu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119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edukacyjna przedszkola </a:t>
            </a:r>
            <a:endParaRPr lang="pl-PL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19795"/>
            <a:ext cx="8596668" cy="47026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l-PL" alt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Przedszkole </a:t>
            </a:r>
            <a:r>
              <a:rPr lang="pl-PL" alt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przygotowuje dzieci do rozpoczęcia nauki w szkole przez pracę dydaktyczno- wychowawczą opartą na podstawie </a:t>
            </a:r>
            <a:r>
              <a:rPr lang="pl-PL" alt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programowej</a:t>
            </a:r>
            <a:r>
              <a:rPr lang="pl-PL" alt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na zestawie programów wychowania przedszkolnego.</a:t>
            </a:r>
          </a:p>
          <a:p>
            <a:pPr marL="0" indent="0">
              <a:lnSpc>
                <a:spcPct val="120000"/>
              </a:lnSpc>
              <a:buNone/>
            </a:pPr>
            <a:endParaRPr lang="pl-PL" altLang="pl-PL" sz="2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 dzieci  uczestniczą  w nauce z języka angielskiego dla przedszkolaków</a:t>
            </a:r>
          </a:p>
          <a:p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 5-6 l.</a:t>
            </a: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uczestniczą w zajęciach religii /za zgodą  </a:t>
            </a: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rodziców/</a:t>
            </a:r>
          </a:p>
          <a:p>
            <a:pPr marL="0" indent="0">
              <a:buNone/>
            </a:pPr>
            <a:endParaRPr lang="pl-PL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ramach udzielania dzieciom pomocy psychologiczno-pedagogicznej realizowane są:</a:t>
            </a:r>
          </a:p>
          <a:p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logopedyczne</a:t>
            </a:r>
          </a:p>
          <a:p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korekcyjno-kompensacyjne</a:t>
            </a:r>
          </a:p>
          <a:p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podnoszące kompetencje emocjonalno- społeczne </a:t>
            </a:r>
          </a:p>
          <a:p>
            <a:pPr marL="0" indent="0">
              <a:buNone/>
            </a:pPr>
            <a:endParaRPr lang="pl-PL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Rodzice mogą również liczyć na wsparcie nauczycielek w wychowywaniu swojego dziecka. W zależności od potrzeb przedszkole organizuje wraz </a:t>
            </a:r>
            <a:br>
              <a:rPr lang="pl-PL" alt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pl-PL" alt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z Poradnią </a:t>
            </a:r>
            <a:r>
              <a:rPr lang="pl-PL" altLang="pl-PL" sz="2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Pedagogiczno</a:t>
            </a:r>
            <a:r>
              <a:rPr lang="pl-PL" alt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-  Psychologiczną w Złotowie warsztaty dla rodziców. </a:t>
            </a:r>
            <a:br>
              <a:rPr lang="pl-PL" altLang="pl-PL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pl-PL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119" y="0"/>
            <a:ext cx="2320881" cy="23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834</Words>
  <Application>Microsoft Office PowerPoint</Application>
  <PresentationFormat>Panoramiczny</PresentationFormat>
  <Paragraphs>147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Batang</vt:lpstr>
      <vt:lpstr>Times New Roman</vt:lpstr>
      <vt:lpstr>Trebuchet MS</vt:lpstr>
      <vt:lpstr>Wingdings 3</vt:lpstr>
      <vt:lpstr>Faseta</vt:lpstr>
      <vt:lpstr>Zebranie organizacyjne  z rodzicami dzieci nowoprzyjętych do przedszkola na rok szkolny 2020/21  czerwiec 2020</vt:lpstr>
      <vt:lpstr>Plan zebrania                </vt:lpstr>
      <vt:lpstr>Drodzy Rodzice  </vt:lpstr>
      <vt:lpstr>O przedszkolu słów kilka: </vt:lpstr>
      <vt:lpstr>Prezentacja programu PowerPoint</vt:lpstr>
      <vt:lpstr>Odpłatność za przedszkole </vt:lpstr>
      <vt:lpstr>PRZYPROWADZANIE I ODBIÓR DZIECKA              Z PRZEDSZKOLA</vt:lpstr>
      <vt:lpstr>Wyprawka do przedszkola </vt:lpstr>
      <vt:lpstr>Oferta edukacyjna przedszkola </vt:lpstr>
      <vt:lpstr>Zwyczaje przedszkola </vt:lpstr>
      <vt:lpstr>Współpraca z rodzicami: </vt:lpstr>
      <vt:lpstr>Jak przygotować dziecko na spotkanie             z przedszkolem:</vt:lpstr>
      <vt:lpstr>Jak przygotować dziecko na spotkanie                                        z przedszkolem c.d.</vt:lpstr>
      <vt:lpstr>KONTAKT Z PRZEDSZKOLEM</vt:lpstr>
      <vt:lpstr>Nasze sale</vt:lpstr>
      <vt:lpstr>Łazienki</vt:lpstr>
      <vt:lpstr>Plac zabaw</vt:lpstr>
      <vt:lpstr>Kuchnia i zmywalnie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Zebranie organizacyjne  z rodzicami dzieci nowoprzyjętych do przedszkola na rok szkolny 2019/20  z dnia 11.06.2019</dc:title>
  <dc:creator>Dell</dc:creator>
  <cp:lastModifiedBy>Dyrekcja</cp:lastModifiedBy>
  <cp:revision>52</cp:revision>
  <dcterms:created xsi:type="dcterms:W3CDTF">2019-06-09T13:38:00Z</dcterms:created>
  <dcterms:modified xsi:type="dcterms:W3CDTF">2020-06-04T12:57:41Z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