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90" r:id="rId4"/>
    <p:sldId id="291" r:id="rId5"/>
    <p:sldId id="292" r:id="rId6"/>
    <p:sldId id="257" r:id="rId7"/>
    <p:sldId id="259" r:id="rId8"/>
    <p:sldId id="263" r:id="rId9"/>
    <p:sldId id="265" r:id="rId10"/>
    <p:sldId id="266" r:id="rId11"/>
    <p:sldId id="279" r:id="rId12"/>
    <p:sldId id="261" r:id="rId13"/>
    <p:sldId id="262" r:id="rId14"/>
    <p:sldId id="260" r:id="rId15"/>
    <p:sldId id="271" r:id="rId16"/>
    <p:sldId id="267" r:id="rId17"/>
    <p:sldId id="268" r:id="rId18"/>
    <p:sldId id="277" r:id="rId19"/>
    <p:sldId id="269" r:id="rId20"/>
    <p:sldId id="270" r:id="rId21"/>
    <p:sldId id="273" r:id="rId22"/>
    <p:sldId id="264" r:id="rId23"/>
    <p:sldId id="280" r:id="rId24"/>
    <p:sldId id="289" r:id="rId25"/>
    <p:sldId id="275" r:id="rId26"/>
    <p:sldId id="276" r:id="rId27"/>
    <p:sldId id="278" r:id="rId28"/>
    <p:sldId id="281" r:id="rId29"/>
    <p:sldId id="282" r:id="rId30"/>
    <p:sldId id="283" r:id="rId31"/>
    <p:sldId id="284" r:id="rId32"/>
    <p:sldId id="285" r:id="rId33"/>
    <p:sldId id="286" r:id="rId34"/>
    <p:sldId id="274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4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EE98-2C1E-4BEE-862A-782602326E8F}" type="datetimeFigureOut">
              <a:rPr lang="pl-PL" smtClean="0"/>
              <a:pPr/>
              <a:t>12.05.2020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Autofit/>
          </a:bodyPr>
          <a:lstStyle/>
          <a:p>
            <a:r>
              <a:rPr lang="pl-PL" sz="8000" b="1" dirty="0" smtClean="0">
                <a:latin typeface="Gabriola" pitchFamily="82" charset="0"/>
              </a:rPr>
              <a:t>Dzień rodziny – 15 maja</a:t>
            </a:r>
            <a:endParaRPr lang="pl-PL" sz="8000" b="1" dirty="0">
              <a:latin typeface="Gabriola" pitchFamily="82" charset="0"/>
            </a:endParaRPr>
          </a:p>
        </p:txBody>
      </p:sp>
      <p:pic>
        <p:nvPicPr>
          <p:cNvPr id="6" name="Picture 2" descr="Rodzina Pokoleń Wektory, Zdjęcia i Pliki PSD | Darmowe pobieran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8F0D9"/>
              </a:clrFrom>
              <a:clrTo>
                <a:srgbClr val="F8F0D9">
                  <a:alpha val="0"/>
                </a:srgbClr>
              </a:clrTo>
            </a:clrChange>
          </a:blip>
          <a:srcRect b="6550"/>
          <a:stretch>
            <a:fillRect/>
          </a:stretch>
        </p:blipFill>
        <p:spPr bwMode="auto">
          <a:xfrm>
            <a:off x="1571604" y="1357298"/>
            <a:ext cx="6500858" cy="564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/>
          <a:lstStyle/>
          <a:p>
            <a:r>
              <a:rPr lang="pl-PL" b="1" dirty="0"/>
              <a:t>SYN</a:t>
            </a:r>
          </a:p>
        </p:txBody>
      </p:sp>
      <p:pic>
        <p:nvPicPr>
          <p:cNvPr id="17410" name="Picture 2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518" b="5157"/>
          <a:stretch>
            <a:fillRect/>
          </a:stretch>
        </p:blipFill>
        <p:spPr bwMode="auto">
          <a:xfrm>
            <a:off x="2928926" y="0"/>
            <a:ext cx="289081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DZIECI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DZIE - CI</a:t>
            </a:r>
          </a:p>
        </p:txBody>
      </p:sp>
      <p:pic>
        <p:nvPicPr>
          <p:cNvPr id="36866" name="Picture 2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0"/>
            <a:ext cx="596265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SIOSTRA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SIO - STRA</a:t>
            </a:r>
          </a:p>
        </p:txBody>
      </p:sp>
      <p:pic>
        <p:nvPicPr>
          <p:cNvPr id="16386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08266"/>
            <a:ext cx="4071966" cy="5280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/>
          <a:lstStyle/>
          <a:p>
            <a:r>
              <a:rPr lang="pl-PL" b="1" dirty="0"/>
              <a:t>BRAT</a:t>
            </a:r>
          </a:p>
        </p:txBody>
      </p:sp>
      <p:pic>
        <p:nvPicPr>
          <p:cNvPr id="15362" name="Picture 2" descr="Naklejka Chłopiec z plecakami • Pixers® - Żyjemy by zmieniać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0"/>
            <a:ext cx="4219575" cy="5667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Rodzeństwo</a:t>
            </a:r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Ro</a:t>
            </a:r>
            <a:r>
              <a:rPr lang="pl-PL" dirty="0"/>
              <a:t> – </a:t>
            </a:r>
            <a:r>
              <a:rPr lang="pl-PL" dirty="0" err="1"/>
              <a:t>dzeń</a:t>
            </a:r>
            <a:r>
              <a:rPr lang="pl-PL" dirty="0"/>
              <a:t> - </a:t>
            </a:r>
            <a:r>
              <a:rPr lang="pl-PL" dirty="0" err="1"/>
              <a:t>stwo</a:t>
            </a:r>
            <a:endParaRPr lang="pl-PL" dirty="0"/>
          </a:p>
        </p:txBody>
      </p:sp>
      <p:pic>
        <p:nvPicPr>
          <p:cNvPr id="4" name="Picture 2" descr="Naklejka Chłopiec z plecakami • Pixers® - Żyjemy by zmieniać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14290"/>
            <a:ext cx="4219575" cy="5667344"/>
          </a:xfrm>
          <a:prstGeom prst="rect">
            <a:avLst/>
          </a:prstGeom>
          <a:noFill/>
        </p:spPr>
      </p:pic>
      <p:pic>
        <p:nvPicPr>
          <p:cNvPr id="1433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85728"/>
            <a:ext cx="3662365" cy="5500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NIEMOWLĘ</a:t>
            </a:r>
            <a:br>
              <a:rPr lang="pl-PL" b="1" dirty="0"/>
            </a:br>
            <a:r>
              <a:rPr lang="pl-PL" dirty="0"/>
              <a:t>N IE – MO - WLĘ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Picture 2" descr="Cartoon character, crawling little baby boy | Premium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357298"/>
            <a:ext cx="59626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BABCIA</a:t>
            </a:r>
            <a:br>
              <a:rPr lang="pl-PL" b="1" dirty="0"/>
            </a:br>
            <a:r>
              <a:rPr lang="pl-PL" dirty="0"/>
              <a:t>BAB - CIA</a:t>
            </a:r>
          </a:p>
        </p:txBody>
      </p:sp>
      <p:pic>
        <p:nvPicPr>
          <p:cNvPr id="3" name="Picture 2" descr="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90" b="7389"/>
          <a:stretch>
            <a:fillRect/>
          </a:stretch>
        </p:blipFill>
        <p:spPr bwMode="auto">
          <a:xfrm>
            <a:off x="3357554" y="0"/>
            <a:ext cx="3643338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DZIADEK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DZIA - DEK</a:t>
            </a:r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619" b="7389"/>
          <a:stretch>
            <a:fillRect/>
          </a:stretch>
        </p:blipFill>
        <p:spPr bwMode="auto">
          <a:xfrm>
            <a:off x="1714480" y="0"/>
            <a:ext cx="3929090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  Dziadkowie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       Dziad – ko - wie</a:t>
            </a:r>
          </a:p>
        </p:txBody>
      </p:sp>
      <p:pic>
        <p:nvPicPr>
          <p:cNvPr id="34818" name="Picture 2" descr="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89"/>
          <a:stretch>
            <a:fillRect/>
          </a:stretch>
        </p:blipFill>
        <p:spPr bwMode="auto">
          <a:xfrm>
            <a:off x="1785918" y="0"/>
            <a:ext cx="6000792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606" y="55078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CIOCIA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CIO - CIA</a:t>
            </a:r>
          </a:p>
        </p:txBody>
      </p:sp>
      <p:pic>
        <p:nvPicPr>
          <p:cNvPr id="9218" name="Picture 2" descr="Cooking Mom Clipart - Cartoon Mom, Cliparts &amp; Cartoons - Jing.f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0"/>
            <a:ext cx="4368843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pl-PL" b="1" dirty="0" smtClean="0"/>
              <a:t>Wiersz pt. „Rodzina”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5715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Jestem </a:t>
            </a:r>
            <a:r>
              <a:rPr lang="pl-PL" dirty="0" smtClean="0"/>
              <a:t>Ignacy, a to moja </a:t>
            </a:r>
            <a:r>
              <a:rPr lang="pl-PL" dirty="0" smtClean="0"/>
              <a:t>rodzinka, o </a:t>
            </a:r>
            <a:r>
              <a:rPr lang="pl-PL" dirty="0" smtClean="0"/>
              <a:t>której teraz powiem Wam słów </a:t>
            </a:r>
            <a:r>
              <a:rPr lang="pl-PL" dirty="0" smtClean="0"/>
              <a:t>kilka. </a:t>
            </a:r>
            <a:r>
              <a:rPr lang="pl-PL" dirty="0" smtClean="0"/>
              <a:t>To jest mój tatuś, </a:t>
            </a:r>
            <a:r>
              <a:rPr lang="pl-PL" dirty="0" err="1" smtClean="0"/>
              <a:t>tatuś</a:t>
            </a:r>
            <a:r>
              <a:rPr lang="pl-PL" dirty="0" smtClean="0"/>
              <a:t> </a:t>
            </a:r>
            <a:r>
              <a:rPr lang="pl-PL" dirty="0" smtClean="0"/>
              <a:t>ukochany. </a:t>
            </a:r>
            <a:r>
              <a:rPr lang="pl-PL" dirty="0" smtClean="0"/>
              <a:t>Teraz z tatusiem mamy poszukamy. To jest mamusia, </a:t>
            </a:r>
            <a:r>
              <a:rPr lang="pl-PL" dirty="0" err="1" smtClean="0"/>
              <a:t>mamusia</a:t>
            </a:r>
            <a:r>
              <a:rPr lang="pl-PL" dirty="0" smtClean="0"/>
              <a:t> kochana. Zawsze pogodna, zawsze roześmiana. To moja siostra, starsza o dwa lata. </a:t>
            </a:r>
            <a:r>
              <a:rPr lang="pl-PL" dirty="0" smtClean="0"/>
              <a:t>Widzę </a:t>
            </a:r>
            <a:r>
              <a:rPr lang="pl-PL" dirty="0" smtClean="0"/>
              <a:t>młodszego ode mnie brata. A czy gdzieś przypadkiem nie schowała się babcia z dziadkiem? Też ich poszukamy, bo to rodzice taty i mamy! Również w domu, na naszej kanapie </a:t>
            </a:r>
            <a:r>
              <a:rPr lang="pl-PL" dirty="0" smtClean="0"/>
              <a:t>leży </a:t>
            </a:r>
            <a:r>
              <a:rPr lang="pl-PL" dirty="0" smtClean="0"/>
              <a:t>pies Burek, który jak śpi to </a:t>
            </a:r>
            <a:r>
              <a:rPr lang="pl-PL" dirty="0" smtClean="0"/>
              <a:t>chrapie. </a:t>
            </a:r>
            <a:r>
              <a:rPr lang="pl-PL" dirty="0" smtClean="0"/>
              <a:t>On również należy do naszej </a:t>
            </a:r>
            <a:r>
              <a:rPr lang="pl-PL" dirty="0" smtClean="0"/>
              <a:t>rodziny. </a:t>
            </a:r>
            <a:r>
              <a:rPr lang="pl-PL" dirty="0" smtClean="0"/>
              <a:t>Pilnuje domu kiedy my już śpimy. Z rodziną, miło spędzać czas. Najważniejsza jest rodzina dla każdego z nas.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WUJA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WU - JA</a:t>
            </a:r>
          </a:p>
        </p:txBody>
      </p:sp>
      <p:pic>
        <p:nvPicPr>
          <p:cNvPr id="8194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2928926" y="-571528"/>
            <a:ext cx="342902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KUZYN            KUZYNKA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     KU - ZYN         KU – ZYN- KA</a:t>
            </a:r>
          </a:p>
        </p:txBody>
      </p:sp>
      <p:pic>
        <p:nvPicPr>
          <p:cNvPr id="7170" name="Picture 2" descr="Szczęśliwy Chłopiec I Dziewczynka Gotowy, Aby Wrócić Do Szkoły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0"/>
            <a:ext cx="596265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zczęśliwa Duża Rodzina Na Plaży. Rodzina Na Wakacjach, Chodzeni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1143008" cy="103909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714480" y="150017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Rodzina jest najważniejsza!</a:t>
            </a:r>
          </a:p>
        </p:txBody>
      </p:sp>
      <p:pic>
        <p:nvPicPr>
          <p:cNvPr id="5123" name="Picture 3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976312" cy="887556"/>
          </a:xfrm>
          <a:prstGeom prst="rect">
            <a:avLst/>
          </a:prstGeom>
          <a:noFill/>
        </p:spPr>
      </p:pic>
      <p:pic>
        <p:nvPicPr>
          <p:cNvPr id="5124" name="Picture 4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428868"/>
            <a:ext cx="1257309" cy="1143008"/>
          </a:xfrm>
          <a:prstGeom prst="rect">
            <a:avLst/>
          </a:prstGeom>
          <a:noFill/>
        </p:spPr>
      </p:pic>
      <p:pic>
        <p:nvPicPr>
          <p:cNvPr id="5125" name="Picture 5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85794"/>
            <a:ext cx="904874" cy="822613"/>
          </a:xfrm>
          <a:prstGeom prst="rect">
            <a:avLst/>
          </a:prstGeom>
          <a:noFill/>
        </p:spPr>
      </p:pic>
      <p:pic>
        <p:nvPicPr>
          <p:cNvPr id="5126" name="Picture 6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428868"/>
            <a:ext cx="1285884" cy="1168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roup funny happy family cartoon | Premium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5962650" cy="607220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pl-PL" b="1" dirty="0"/>
              <a:t>Wymień członków swojej rodziny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Teatrzyk paluszkowy </a:t>
            </a:r>
            <a:r>
              <a:rPr lang="pl-PL" b="1" dirty="0" smtClean="0"/>
              <a:t>„Rodzina</a:t>
            </a:r>
            <a:r>
              <a:rPr lang="pl-PL" b="1" dirty="0" smtClean="0"/>
              <a:t>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85860"/>
            <a:ext cx="86868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Ten pierwszy - to dziadziuś,</a:t>
            </a:r>
            <a:br>
              <a:rPr lang="pl-PL" dirty="0" smtClean="0"/>
            </a:br>
            <a:r>
              <a:rPr lang="pl-PL" dirty="0" smtClean="0"/>
              <a:t>a obok - babunia.</a:t>
            </a:r>
            <a:br>
              <a:rPr lang="pl-PL" dirty="0" smtClean="0"/>
            </a:br>
            <a:r>
              <a:rPr lang="pl-PL" dirty="0" smtClean="0"/>
              <a:t>Największy - to tatuś,</a:t>
            </a:r>
            <a:br>
              <a:rPr lang="pl-PL" dirty="0" smtClean="0"/>
            </a:br>
            <a:r>
              <a:rPr lang="pl-PL" dirty="0" smtClean="0"/>
              <a:t>a przy nim - mamunia.</a:t>
            </a:r>
            <a:br>
              <a:rPr lang="pl-PL" dirty="0" smtClean="0"/>
            </a:br>
            <a:r>
              <a:rPr lang="pl-PL" dirty="0" smtClean="0"/>
              <a:t>A to jest – córeczka mała!</a:t>
            </a:r>
            <a:br>
              <a:rPr lang="pl-PL" dirty="0" smtClean="0"/>
            </a:br>
            <a:r>
              <a:rPr lang="pl-PL" dirty="0" err="1" smtClean="0"/>
              <a:t>Tralalala</a:t>
            </a:r>
            <a:r>
              <a:rPr lang="pl-PL" dirty="0" smtClean="0"/>
              <a:t>, la, la...</a:t>
            </a:r>
            <a:br>
              <a:rPr lang="pl-PL" dirty="0" smtClean="0"/>
            </a:br>
            <a:r>
              <a:rPr lang="pl-PL" dirty="0" smtClean="0"/>
              <a:t>A to - moja rączka cała!</a:t>
            </a:r>
            <a:br>
              <a:rPr lang="pl-PL" dirty="0" smtClean="0"/>
            </a:br>
            <a:r>
              <a:rPr lang="pl-PL" dirty="0" err="1" smtClean="0"/>
              <a:t>Tralalala</a:t>
            </a:r>
            <a:r>
              <a:rPr lang="pl-PL" dirty="0" smtClean="0"/>
              <a:t>, la, </a:t>
            </a:r>
            <a:r>
              <a:rPr lang="pl-PL" dirty="0" err="1" smtClean="0"/>
              <a:t>la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4" descr="RODZINY WSPIERAJĄCE - Gminny Ośrodek Pomocy Społeczn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 rot="5400000">
            <a:off x="-1357330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rot="5400000">
            <a:off x="2000256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rot="5400000">
            <a:off x="3714768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rot="5400000">
            <a:off x="357182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l.png"/>
          <p:cNvPicPr>
            <a:picLocks noChangeAspect="1" noChangeArrowheads="1"/>
          </p:cNvPicPr>
          <p:nvPr/>
        </p:nvPicPr>
        <p:blipFill>
          <a:blip r:embed="rId2"/>
          <a:srcRect l="1823" r="14843" b="2809"/>
          <a:stretch>
            <a:fillRect/>
          </a:stretch>
        </p:blipFill>
        <p:spPr bwMode="auto">
          <a:xfrm>
            <a:off x="1214414" y="285728"/>
            <a:ext cx="6929486" cy="6243733"/>
          </a:xfrm>
          <a:prstGeom prst="rect">
            <a:avLst/>
          </a:prstGeom>
          <a:noFill/>
        </p:spPr>
      </p:pic>
      <p:pic>
        <p:nvPicPr>
          <p:cNvPr id="22530" name="Picture 2" descr="Mała Dziewczynka Z Plecak Kreskówką Ilustracja Wektor - Ilustracja ..."/>
          <p:cNvPicPr>
            <a:picLocks noChangeAspect="1" noChangeArrowheads="1"/>
          </p:cNvPicPr>
          <p:nvPr/>
        </p:nvPicPr>
        <p:blipFill>
          <a:blip r:embed="rId3" cstate="print"/>
          <a:srcRect l="24375" r="26875"/>
          <a:stretch>
            <a:fillRect/>
          </a:stretch>
        </p:blipFill>
        <p:spPr bwMode="auto">
          <a:xfrm>
            <a:off x="1214414" y="4857760"/>
            <a:ext cx="1143008" cy="2000240"/>
          </a:xfrm>
          <a:prstGeom prst="rect">
            <a:avLst/>
          </a:prstGeom>
          <a:noFill/>
        </p:spPr>
      </p:pic>
      <p:pic>
        <p:nvPicPr>
          <p:cNvPr id="22532" name="Picture 4" descr="Dom Obrazy EPS Kliparty Wektorowe . 543 456 Dom ilustracje ..."/>
          <p:cNvPicPr>
            <a:picLocks noChangeAspect="1" noChangeArrowheads="1"/>
          </p:cNvPicPr>
          <p:nvPr/>
        </p:nvPicPr>
        <p:blipFill>
          <a:blip r:embed="rId4"/>
          <a:srcRect b="7216"/>
          <a:stretch>
            <a:fillRect/>
          </a:stretch>
        </p:blipFill>
        <p:spPr bwMode="auto">
          <a:xfrm>
            <a:off x="6715140" y="0"/>
            <a:ext cx="198120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biórka karmy – Szkoła Podstawowa nr 1"/>
          <p:cNvPicPr>
            <a:picLocks noChangeAspect="1" noChangeArrowheads="1"/>
          </p:cNvPicPr>
          <p:nvPr/>
        </p:nvPicPr>
        <p:blipFill>
          <a:blip r:embed="rId2"/>
          <a:srcRect l="13045" r="8694"/>
          <a:stretch>
            <a:fillRect/>
          </a:stretch>
        </p:blipFill>
        <p:spPr bwMode="auto">
          <a:xfrm>
            <a:off x="8001024" y="5214926"/>
            <a:ext cx="1142976" cy="1643074"/>
          </a:xfrm>
          <a:prstGeom prst="rect">
            <a:avLst/>
          </a:prstGeom>
          <a:noFill/>
        </p:spPr>
      </p:pic>
      <p:pic>
        <p:nvPicPr>
          <p:cNvPr id="3" name="Picture 2" descr="C:\Users\Admin\Documents\Dokumenty\Przedszkole\Łąka w maju\yy.png"/>
          <p:cNvPicPr>
            <a:picLocks noChangeAspect="1" noChangeArrowheads="1"/>
          </p:cNvPicPr>
          <p:nvPr/>
        </p:nvPicPr>
        <p:blipFill>
          <a:blip r:embed="rId3"/>
          <a:srcRect l="17338" r="19150" b="-1965"/>
          <a:stretch>
            <a:fillRect/>
          </a:stretch>
        </p:blipFill>
        <p:spPr bwMode="auto">
          <a:xfrm>
            <a:off x="857224" y="0"/>
            <a:ext cx="7215206" cy="6858000"/>
          </a:xfrm>
          <a:prstGeom prst="rect">
            <a:avLst/>
          </a:prstGeom>
          <a:noFill/>
        </p:spPr>
      </p:pic>
      <p:pic>
        <p:nvPicPr>
          <p:cNvPr id="4" name="Picture 2" descr="Szczęśliwy Chłopiec I Dziewczynka Gotowy, Aby Wrócić Do Szkoły ..."/>
          <p:cNvPicPr>
            <a:picLocks noChangeAspect="1" noChangeArrowheads="1"/>
          </p:cNvPicPr>
          <p:nvPr/>
        </p:nvPicPr>
        <p:blipFill>
          <a:blip r:embed="rId4" cstate="print"/>
          <a:srcRect r="56439"/>
          <a:stretch>
            <a:fillRect/>
          </a:stretch>
        </p:blipFill>
        <p:spPr bwMode="auto">
          <a:xfrm>
            <a:off x="0" y="0"/>
            <a:ext cx="928662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Połącz</a:t>
            </a:r>
          </a:p>
        </p:txBody>
      </p:sp>
      <p:pic>
        <p:nvPicPr>
          <p:cNvPr id="3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0" y="-285776"/>
            <a:ext cx="1571636" cy="2601141"/>
          </a:xfrm>
          <a:prstGeom prst="rect">
            <a:avLst/>
          </a:prstGeom>
          <a:noFill/>
        </p:spPr>
      </p:pic>
      <p:pic>
        <p:nvPicPr>
          <p:cNvPr id="4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0" y="1928802"/>
            <a:ext cx="1571636" cy="2553898"/>
          </a:xfrm>
          <a:prstGeom prst="rect">
            <a:avLst/>
          </a:prstGeom>
          <a:noFill/>
        </p:spPr>
      </p:pic>
      <p:pic>
        <p:nvPicPr>
          <p:cNvPr id="5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7858148" y="-357214"/>
            <a:ext cx="1571636" cy="2553898"/>
          </a:xfrm>
          <a:prstGeom prst="rect">
            <a:avLst/>
          </a:prstGeom>
          <a:noFill/>
        </p:spPr>
      </p:pic>
      <p:pic>
        <p:nvPicPr>
          <p:cNvPr id="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7746540" y="4545129"/>
            <a:ext cx="1397460" cy="2312871"/>
          </a:xfrm>
          <a:prstGeom prst="rect">
            <a:avLst/>
          </a:prstGeom>
          <a:noFill/>
        </p:spPr>
      </p:pic>
      <p:pic>
        <p:nvPicPr>
          <p:cNvPr id="7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7212"/>
            <a:ext cx="1643074" cy="2130788"/>
          </a:xfrm>
          <a:prstGeom prst="rect">
            <a:avLst/>
          </a:prstGeom>
          <a:noFill/>
        </p:spPr>
      </p:pic>
      <p:pic>
        <p:nvPicPr>
          <p:cNvPr id="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26" y="2285992"/>
            <a:ext cx="1643074" cy="213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Połącz mały obrazek </a:t>
            </a:r>
            <a:br>
              <a:rPr lang="pl-PL" dirty="0"/>
            </a:br>
            <a:r>
              <a:rPr lang="pl-PL" dirty="0"/>
              <a:t>z jego</a:t>
            </a:r>
            <a:br>
              <a:rPr lang="pl-PL" dirty="0"/>
            </a:br>
            <a:r>
              <a:rPr lang="pl-PL" dirty="0"/>
              <a:t>odpowiednikiem.</a:t>
            </a:r>
          </a:p>
        </p:txBody>
      </p:sp>
      <p:pic>
        <p:nvPicPr>
          <p:cNvPr id="3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357158" y="3714752"/>
            <a:ext cx="1571636" cy="2601141"/>
          </a:xfrm>
          <a:prstGeom prst="rect">
            <a:avLst/>
          </a:prstGeom>
          <a:noFill/>
        </p:spPr>
      </p:pic>
      <p:pic>
        <p:nvPicPr>
          <p:cNvPr id="4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6500826" y="0"/>
            <a:ext cx="2643174" cy="4374593"/>
          </a:xfrm>
          <a:prstGeom prst="rect">
            <a:avLst/>
          </a:prstGeom>
          <a:noFill/>
        </p:spPr>
      </p:pic>
      <p:pic>
        <p:nvPicPr>
          <p:cNvPr id="5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5357818" y="4000504"/>
            <a:ext cx="1571636" cy="2553898"/>
          </a:xfrm>
          <a:prstGeom prst="rect">
            <a:avLst/>
          </a:prstGeom>
          <a:noFill/>
        </p:spPr>
      </p:pic>
      <p:pic>
        <p:nvPicPr>
          <p:cNvPr id="6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0" y="-428652"/>
            <a:ext cx="2571736" cy="4179054"/>
          </a:xfrm>
          <a:prstGeom prst="rect">
            <a:avLst/>
          </a:prstGeom>
          <a:noFill/>
        </p:spPr>
      </p:pic>
      <p:pic>
        <p:nvPicPr>
          <p:cNvPr id="7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857496"/>
            <a:ext cx="2423812" cy="3143272"/>
          </a:xfrm>
          <a:prstGeom prst="rect">
            <a:avLst/>
          </a:prstGeom>
          <a:noFill/>
        </p:spPr>
      </p:pic>
      <p:pic>
        <p:nvPicPr>
          <p:cNvPr id="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26" y="4500570"/>
            <a:ext cx="1643074" cy="213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800" dirty="0" smtClean="0"/>
              <a:t>	</a:t>
            </a:r>
            <a:r>
              <a:rPr lang="pl-PL" sz="4800" dirty="0" smtClean="0"/>
              <a:t>Omówienie </a:t>
            </a:r>
            <a:r>
              <a:rPr lang="pl-PL" sz="4800" dirty="0" smtClean="0"/>
              <a:t>wiersza </a:t>
            </a:r>
            <a:r>
              <a:rPr lang="pl-PL" sz="4800" dirty="0" smtClean="0"/>
              <a:t>			       – </a:t>
            </a:r>
            <a:r>
              <a:rPr lang="pl-PL" sz="4800" dirty="0" smtClean="0"/>
              <a:t>przypomnienie nazw członków rodziny, występujących w wierszu. </a:t>
            </a:r>
            <a:r>
              <a:rPr lang="pl-PL" sz="4800" dirty="0" smtClean="0"/>
              <a:t> </a:t>
            </a:r>
            <a:r>
              <a:rPr lang="pl-PL" sz="4800" dirty="0" smtClean="0"/>
              <a:t>Kto mieszka z Ignacym w jego domu?</a:t>
            </a:r>
            <a:endParaRPr lang="pl-PL" sz="4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Dokończ według wzoru</a:t>
            </a:r>
          </a:p>
        </p:txBody>
      </p:sp>
      <p:pic>
        <p:nvPicPr>
          <p:cNvPr id="3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357562"/>
            <a:ext cx="1872946" cy="2428892"/>
          </a:xfrm>
          <a:prstGeom prst="rect">
            <a:avLst/>
          </a:prstGeom>
          <a:noFill/>
        </p:spPr>
      </p:pic>
      <p:pic>
        <p:nvPicPr>
          <p:cNvPr id="4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357562"/>
            <a:ext cx="1785950" cy="2316073"/>
          </a:xfrm>
          <a:prstGeom prst="rect">
            <a:avLst/>
          </a:prstGeom>
          <a:noFill/>
        </p:spPr>
      </p:pic>
      <p:pic>
        <p:nvPicPr>
          <p:cNvPr id="5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4786314" y="3143248"/>
            <a:ext cx="1571636" cy="2601141"/>
          </a:xfrm>
          <a:prstGeom prst="rect">
            <a:avLst/>
          </a:prstGeom>
          <a:noFill/>
        </p:spPr>
      </p:pic>
      <p:pic>
        <p:nvPicPr>
          <p:cNvPr id="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6643702" y="3214686"/>
            <a:ext cx="1571636" cy="2601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Policz</a:t>
            </a:r>
          </a:p>
        </p:txBody>
      </p:sp>
      <p:pic>
        <p:nvPicPr>
          <p:cNvPr id="3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428596" y="1428736"/>
            <a:ext cx="1571636" cy="2601141"/>
          </a:xfrm>
          <a:prstGeom prst="rect">
            <a:avLst/>
          </a:prstGeom>
          <a:noFill/>
        </p:spPr>
      </p:pic>
      <p:pic>
        <p:nvPicPr>
          <p:cNvPr id="4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285984" y="1428736"/>
            <a:ext cx="1571636" cy="2601141"/>
          </a:xfrm>
          <a:prstGeom prst="rect">
            <a:avLst/>
          </a:prstGeom>
          <a:noFill/>
        </p:spPr>
      </p:pic>
      <p:pic>
        <p:nvPicPr>
          <p:cNvPr id="5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85720" y="4000504"/>
            <a:ext cx="1571636" cy="2601141"/>
          </a:xfrm>
          <a:prstGeom prst="rect">
            <a:avLst/>
          </a:prstGeom>
          <a:noFill/>
        </p:spPr>
      </p:pic>
      <p:pic>
        <p:nvPicPr>
          <p:cNvPr id="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143108" y="4071942"/>
            <a:ext cx="1571636" cy="2601141"/>
          </a:xfrm>
          <a:prstGeom prst="rect">
            <a:avLst/>
          </a:prstGeom>
          <a:noFill/>
        </p:spPr>
      </p:pic>
      <p:pic>
        <p:nvPicPr>
          <p:cNvPr id="7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5143504" y="1357298"/>
            <a:ext cx="1571636" cy="2553898"/>
          </a:xfrm>
          <a:prstGeom prst="rect">
            <a:avLst/>
          </a:prstGeom>
          <a:noFill/>
        </p:spPr>
      </p:pic>
      <p:pic>
        <p:nvPicPr>
          <p:cNvPr id="8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7000892" y="1428736"/>
            <a:ext cx="1571636" cy="2553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jest więcej?</a:t>
            </a: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2" r="47619" b="7389"/>
          <a:stretch>
            <a:fillRect/>
          </a:stretch>
        </p:blipFill>
        <p:spPr bwMode="auto">
          <a:xfrm>
            <a:off x="500034" y="1500174"/>
            <a:ext cx="1357322" cy="3298680"/>
          </a:xfrm>
          <a:prstGeom prst="rect">
            <a:avLst/>
          </a:prstGeom>
          <a:noFill/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2" r="47619" b="7389"/>
          <a:stretch>
            <a:fillRect/>
          </a:stretch>
        </p:blipFill>
        <p:spPr bwMode="auto">
          <a:xfrm>
            <a:off x="2143108" y="1571612"/>
            <a:ext cx="1357322" cy="3298680"/>
          </a:xfrm>
          <a:prstGeom prst="rect">
            <a:avLst/>
          </a:prstGeom>
          <a:noFill/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2" r="47619" b="7389"/>
          <a:stretch>
            <a:fillRect/>
          </a:stretch>
        </p:blipFill>
        <p:spPr bwMode="auto">
          <a:xfrm>
            <a:off x="6858016" y="1714488"/>
            <a:ext cx="1357322" cy="329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jest mniej?</a:t>
            </a:r>
          </a:p>
        </p:txBody>
      </p:sp>
      <p:pic>
        <p:nvPicPr>
          <p:cNvPr id="3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1054" y="1714488"/>
            <a:ext cx="1872946" cy="2428892"/>
          </a:xfrm>
          <a:prstGeom prst="rect">
            <a:avLst/>
          </a:prstGeom>
          <a:noFill/>
        </p:spPr>
      </p:pic>
      <p:pic>
        <p:nvPicPr>
          <p:cNvPr id="4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857364"/>
            <a:ext cx="1872946" cy="2428892"/>
          </a:xfrm>
          <a:prstGeom prst="rect">
            <a:avLst/>
          </a:prstGeom>
          <a:noFill/>
        </p:spPr>
      </p:pic>
      <p:pic>
        <p:nvPicPr>
          <p:cNvPr id="5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143380"/>
            <a:ext cx="1872946" cy="2428892"/>
          </a:xfrm>
          <a:prstGeom prst="rect">
            <a:avLst/>
          </a:prstGeom>
          <a:noFill/>
        </p:spPr>
      </p:pic>
      <p:pic>
        <p:nvPicPr>
          <p:cNvPr id="6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85926"/>
            <a:ext cx="1872946" cy="2428892"/>
          </a:xfrm>
          <a:prstGeom prst="rect">
            <a:avLst/>
          </a:prstGeom>
          <a:noFill/>
        </p:spPr>
      </p:pic>
      <p:pic>
        <p:nvPicPr>
          <p:cNvPr id="7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785926"/>
            <a:ext cx="1872946" cy="2428892"/>
          </a:xfrm>
          <a:prstGeom prst="rect">
            <a:avLst/>
          </a:prstGeom>
          <a:noFill/>
        </p:spPr>
      </p:pic>
      <p:pic>
        <p:nvPicPr>
          <p:cNvPr id="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728" y="4235633"/>
            <a:ext cx="1872946" cy="2428892"/>
          </a:xfrm>
          <a:prstGeom prst="rect">
            <a:avLst/>
          </a:prstGeom>
          <a:noFill/>
        </p:spPr>
      </p:pic>
      <p:pic>
        <p:nvPicPr>
          <p:cNvPr id="9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214818"/>
            <a:ext cx="187294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1357298"/>
            <a:ext cx="9144000" cy="400050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>
            <a:noAutofit/>
          </a:bodyPr>
          <a:lstStyle/>
          <a:p>
            <a:r>
              <a:rPr lang="pl-PL" sz="5400" b="1" dirty="0"/>
              <a:t>Dziękuję za obejrzenie prezentacji!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b="1" dirty="0" smtClean="0"/>
              <a:t>Wiersz pt. „Jadą goście”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z="3400" dirty="0" smtClean="0"/>
              <a:t>	Wreszcie </a:t>
            </a:r>
            <a:r>
              <a:rPr lang="pl-PL" sz="3400" dirty="0" smtClean="0"/>
              <a:t>nadeszło to upragnione,</a:t>
            </a:r>
            <a:br>
              <a:rPr lang="pl-PL" sz="3400" dirty="0" smtClean="0"/>
            </a:br>
            <a:r>
              <a:rPr lang="pl-PL" sz="3400" dirty="0" smtClean="0"/>
              <a:t>To wyczekane i wyśnione,</a:t>
            </a:r>
            <a:br>
              <a:rPr lang="pl-PL" sz="3400" dirty="0" smtClean="0"/>
            </a:br>
            <a:r>
              <a:rPr lang="pl-PL" sz="3400" dirty="0" smtClean="0"/>
              <a:t>Moje marzenie o 6 świeczkach.</a:t>
            </a:r>
            <a:br>
              <a:rPr lang="pl-PL" sz="3400" dirty="0" smtClean="0"/>
            </a:br>
            <a:r>
              <a:rPr lang="pl-PL" sz="3400" dirty="0" smtClean="0"/>
              <a:t>Dzisiaj zostanie spełnione.</a:t>
            </a:r>
          </a:p>
          <a:p>
            <a:pPr>
              <a:buNone/>
            </a:pPr>
            <a:r>
              <a:rPr lang="pl-PL" sz="3400" dirty="0" smtClean="0"/>
              <a:t>	W </a:t>
            </a:r>
            <a:r>
              <a:rPr lang="pl-PL" sz="3400" dirty="0" smtClean="0"/>
              <a:t>domu wielka wrzawa od rana;</a:t>
            </a:r>
            <a:br>
              <a:rPr lang="pl-PL" sz="3400" dirty="0" smtClean="0"/>
            </a:br>
            <a:r>
              <a:rPr lang="pl-PL" sz="3400" dirty="0" smtClean="0"/>
              <a:t>Mama nie wyspana, ale roześmiana.</a:t>
            </a:r>
            <a:br>
              <a:rPr lang="pl-PL" sz="3400" dirty="0" smtClean="0"/>
            </a:br>
            <a:r>
              <a:rPr lang="pl-PL" sz="3400" dirty="0" smtClean="0"/>
              <a:t>Duży stół nakrywa tata,</a:t>
            </a:r>
            <a:br>
              <a:rPr lang="pl-PL" sz="3400" dirty="0" smtClean="0"/>
            </a:br>
            <a:r>
              <a:rPr lang="pl-PL" sz="3400" dirty="0" smtClean="0"/>
              <a:t>Bo zawita tu pół </a:t>
            </a:r>
            <a:r>
              <a:rPr lang="pl-PL" sz="3400" dirty="0" smtClean="0"/>
              <a:t>świata.</a:t>
            </a:r>
          </a:p>
          <a:p>
            <a:pPr>
              <a:buNone/>
            </a:pPr>
            <a:r>
              <a:rPr lang="pl-PL" sz="3400" dirty="0" smtClean="0"/>
              <a:t>	</a:t>
            </a:r>
            <a:r>
              <a:rPr lang="pl-PL" sz="3400" dirty="0" smtClean="0"/>
              <a:t>Już </a:t>
            </a:r>
            <a:r>
              <a:rPr lang="pl-PL" sz="3400" dirty="0" smtClean="0"/>
              <a:t>wybiła ta godzina,</a:t>
            </a:r>
            <a:br>
              <a:rPr lang="pl-PL" sz="3400" dirty="0" smtClean="0"/>
            </a:br>
            <a:r>
              <a:rPr lang="pl-PL" sz="3400" dirty="0" smtClean="0"/>
              <a:t>Właśnie schodzi się rodzina –</a:t>
            </a:r>
            <a:br>
              <a:rPr lang="pl-PL" sz="3400" dirty="0" smtClean="0"/>
            </a:br>
            <a:r>
              <a:rPr lang="pl-PL" sz="3400" dirty="0" smtClean="0"/>
              <a:t>Dzwonią do drzwi: dziadek, babcia,</a:t>
            </a:r>
            <a:br>
              <a:rPr lang="pl-PL" sz="3400" dirty="0" smtClean="0"/>
            </a:br>
            <a:r>
              <a:rPr lang="pl-PL" sz="3400" dirty="0" smtClean="0"/>
              <a:t>Wujek Krzysio, ciocia </a:t>
            </a:r>
            <a:r>
              <a:rPr lang="pl-PL" sz="3400" dirty="0" err="1" smtClean="0"/>
              <a:t>Sabcia</a:t>
            </a:r>
            <a:r>
              <a:rPr lang="pl-PL" sz="3400" dirty="0" smtClean="0"/>
              <a:t>.</a:t>
            </a:r>
            <a:br>
              <a:rPr lang="pl-PL" sz="3400" dirty="0" smtClean="0"/>
            </a:br>
            <a:r>
              <a:rPr lang="pl-PL" sz="3400" dirty="0" smtClean="0"/>
              <a:t>Dziadka Tadka też witamy,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To jest tata mojej mamy.</a:t>
            </a:r>
          </a:p>
          <a:p>
            <a:pPr>
              <a:buNone/>
            </a:pPr>
            <a:r>
              <a:rPr lang="pl-PL" sz="3400" dirty="0" smtClean="0"/>
              <a:t>	Coraz </a:t>
            </a:r>
            <a:r>
              <a:rPr lang="pl-PL" sz="3400" dirty="0" smtClean="0"/>
              <a:t>więcej jest radości,</a:t>
            </a:r>
            <a:br>
              <a:rPr lang="pl-PL" sz="3400" dirty="0" smtClean="0"/>
            </a:br>
            <a:r>
              <a:rPr lang="pl-PL" sz="3400" dirty="0" smtClean="0"/>
              <a:t>Coraz więcej wchodzi gości.</a:t>
            </a:r>
            <a:br>
              <a:rPr lang="pl-PL" sz="3400" dirty="0" smtClean="0"/>
            </a:br>
            <a:r>
              <a:rPr lang="pl-PL" sz="3400" dirty="0" smtClean="0"/>
              <a:t>Wszyscy już przy stole siedzą,</a:t>
            </a:r>
            <a:br>
              <a:rPr lang="pl-PL" sz="3400" dirty="0" smtClean="0"/>
            </a:br>
            <a:r>
              <a:rPr lang="pl-PL" sz="3400" dirty="0" smtClean="0"/>
              <a:t>Tort urodzinowy jedzą.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4800" dirty="0" smtClean="0"/>
              <a:t>Omówienie </a:t>
            </a:r>
            <a:r>
              <a:rPr lang="pl-PL" sz="4800" dirty="0" smtClean="0"/>
              <a:t>wiersza 			       – przypomnienie nazw członków rodziny, występujących w wierszu.</a:t>
            </a:r>
            <a:endParaRPr lang="pl-PL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MAMA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MA – </a:t>
            </a:r>
            <a:r>
              <a:rPr lang="pl-PL" dirty="0" err="1"/>
              <a:t>MA</a:t>
            </a:r>
            <a:endParaRPr lang="pl-PL" dirty="0"/>
          </a:p>
        </p:txBody>
      </p:sp>
      <p:pic>
        <p:nvPicPr>
          <p:cNvPr id="14338" name="Picture 2" descr="C:\Users\Admin\Desktop\oo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92" r="24661"/>
          <a:stretch>
            <a:fillRect/>
          </a:stretch>
        </p:blipFill>
        <p:spPr bwMode="auto">
          <a:xfrm>
            <a:off x="3286116" y="0"/>
            <a:ext cx="2643206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TATA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TA - </a:t>
            </a:r>
            <a:r>
              <a:rPr lang="pl-PL" dirty="0" err="1"/>
              <a:t>TA</a:t>
            </a:r>
            <a:endParaRPr lang="pl-PL" dirty="0"/>
          </a:p>
        </p:txBody>
      </p:sp>
      <p:pic>
        <p:nvPicPr>
          <p:cNvPr id="15362" name="Picture 2" descr="C:\Users\Admin\Desktop\LLLLLLLLLL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2" r="22113" b="1770"/>
          <a:stretch>
            <a:fillRect/>
          </a:stretch>
        </p:blipFill>
        <p:spPr bwMode="auto">
          <a:xfrm>
            <a:off x="2714612" y="0"/>
            <a:ext cx="35719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RODZICE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RO – DZI - CE</a:t>
            </a:r>
          </a:p>
        </p:txBody>
      </p:sp>
      <p:pic>
        <p:nvPicPr>
          <p:cNvPr id="4" name="Picture 2" descr="C:\Users\Admin\Desktop\oo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92" r="24661"/>
          <a:stretch>
            <a:fillRect/>
          </a:stretch>
        </p:blipFill>
        <p:spPr bwMode="auto">
          <a:xfrm>
            <a:off x="1714480" y="0"/>
            <a:ext cx="2643206" cy="5334000"/>
          </a:xfrm>
          <a:prstGeom prst="rect">
            <a:avLst/>
          </a:prstGeom>
          <a:noFill/>
        </p:spPr>
      </p:pic>
      <p:pic>
        <p:nvPicPr>
          <p:cNvPr id="5" name="Picture 2" descr="C:\Users\Admin\Desktop\LLLLLLLLLL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2" r="22113" b="1770"/>
          <a:stretch>
            <a:fillRect/>
          </a:stretch>
        </p:blipFill>
        <p:spPr bwMode="auto">
          <a:xfrm>
            <a:off x="4286248" y="0"/>
            <a:ext cx="35719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CÓRKA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CÓR - KA</a:t>
            </a:r>
          </a:p>
        </p:txBody>
      </p:sp>
      <p:pic>
        <p:nvPicPr>
          <p:cNvPr id="1843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857488" y="0"/>
            <a:ext cx="3286148" cy="5438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70</Words>
  <Application>Microsoft Office PowerPoint</Application>
  <PresentationFormat>Pokaz na ekranie (4:3)</PresentationFormat>
  <Paragraphs>37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Dzień rodziny – 15 maja</vt:lpstr>
      <vt:lpstr>Wiersz pt. „Rodzina”</vt:lpstr>
      <vt:lpstr>Slajd 3</vt:lpstr>
      <vt:lpstr>Wiersz pt. „Jadą goście”</vt:lpstr>
      <vt:lpstr>Slajd 5</vt:lpstr>
      <vt:lpstr>MAMA MA – MA</vt:lpstr>
      <vt:lpstr>TATA TA - TA</vt:lpstr>
      <vt:lpstr>RODZICE RO – DZI - CE</vt:lpstr>
      <vt:lpstr>CÓRKA CÓR - KA</vt:lpstr>
      <vt:lpstr>SYN</vt:lpstr>
      <vt:lpstr>DZIECI DZIE - CI</vt:lpstr>
      <vt:lpstr>SIOSTRA SIO - STRA</vt:lpstr>
      <vt:lpstr>BRAT</vt:lpstr>
      <vt:lpstr>Rodzeństwo Ro – dzeń - stwo</vt:lpstr>
      <vt:lpstr>NIEMOWLĘ N IE – MO - WLĘ </vt:lpstr>
      <vt:lpstr>BABCIA BAB - CIA</vt:lpstr>
      <vt:lpstr>DZIADEK DZIA - DEK</vt:lpstr>
      <vt:lpstr>  Dziadkowie         Dziad – ko - wie</vt:lpstr>
      <vt:lpstr>CIOCIA CIO - CIA</vt:lpstr>
      <vt:lpstr>WUJA WU - JA</vt:lpstr>
      <vt:lpstr>KUZYN            KUZYNKA       KU - ZYN         KU – ZYN- KA</vt:lpstr>
      <vt:lpstr>Slajd 22</vt:lpstr>
      <vt:lpstr>Wymień członków swojej rodziny</vt:lpstr>
      <vt:lpstr>Teatrzyk paluszkowy „Rodzina”</vt:lpstr>
      <vt:lpstr>Slajd 25</vt:lpstr>
      <vt:lpstr>Slajd 26</vt:lpstr>
      <vt:lpstr>Slajd 27</vt:lpstr>
      <vt:lpstr>Połącz</vt:lpstr>
      <vt:lpstr>Połącz mały obrazek  z jego odpowiednikiem.</vt:lpstr>
      <vt:lpstr>Dokończ według wzoru</vt:lpstr>
      <vt:lpstr>Policz</vt:lpstr>
      <vt:lpstr>Gdzie jest więcej?</vt:lpstr>
      <vt:lpstr>Gdzie jest mniej?</vt:lpstr>
      <vt:lpstr>Dziękuję za obejrzenie prezentacji!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rodzina</dc:title>
  <dc:creator>Admin</dc:creator>
  <cp:lastModifiedBy>Admin</cp:lastModifiedBy>
  <cp:revision>9</cp:revision>
  <dcterms:created xsi:type="dcterms:W3CDTF">2020-05-01T12:41:17Z</dcterms:created>
  <dcterms:modified xsi:type="dcterms:W3CDTF">2020-05-12T18:36:23Z</dcterms:modified>
</cp:coreProperties>
</file>